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336" autoAdjust="0"/>
  </p:normalViewPr>
  <p:slideViewPr>
    <p:cSldViewPr>
      <p:cViewPr>
        <p:scale>
          <a:sx n="96" d="100"/>
          <a:sy n="96" d="100"/>
        </p:scale>
        <p:origin x="1326" y="-327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7CFE-93F1-4705-A590-087E2F2A17AD}" type="datetimeFigureOut">
              <a:rPr kumimoji="1" lang="ja-JP" altLang="en-US" smtClean="0"/>
              <a:t>2018/6/29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B402-F1BD-4F05-8914-BA58F8755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186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7CFE-93F1-4705-A590-087E2F2A17AD}" type="datetimeFigureOut">
              <a:rPr kumimoji="1" lang="ja-JP" altLang="en-US" smtClean="0"/>
              <a:t>2018/6/29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B402-F1BD-4F05-8914-BA58F8755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622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7CFE-93F1-4705-A590-087E2F2A17AD}" type="datetimeFigureOut">
              <a:rPr kumimoji="1" lang="ja-JP" altLang="en-US" smtClean="0"/>
              <a:t>2018/6/29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B402-F1BD-4F05-8914-BA58F8755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619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7CFE-93F1-4705-A590-087E2F2A17AD}" type="datetimeFigureOut">
              <a:rPr kumimoji="1" lang="ja-JP" altLang="en-US" smtClean="0"/>
              <a:t>2018/6/29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B402-F1BD-4F05-8914-BA58F8755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48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7CFE-93F1-4705-A590-087E2F2A17AD}" type="datetimeFigureOut">
              <a:rPr kumimoji="1" lang="ja-JP" altLang="en-US" smtClean="0"/>
              <a:t>2018/6/29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B402-F1BD-4F05-8914-BA58F8755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748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7CFE-93F1-4705-A590-087E2F2A17AD}" type="datetimeFigureOut">
              <a:rPr kumimoji="1" lang="ja-JP" altLang="en-US" smtClean="0"/>
              <a:t>2018/6/29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B402-F1BD-4F05-8914-BA58F8755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698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7CFE-93F1-4705-A590-087E2F2A17AD}" type="datetimeFigureOut">
              <a:rPr kumimoji="1" lang="ja-JP" altLang="en-US" smtClean="0"/>
              <a:t>2018/6/29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B402-F1BD-4F05-8914-BA58F8755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0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7CFE-93F1-4705-A590-087E2F2A17AD}" type="datetimeFigureOut">
              <a:rPr kumimoji="1" lang="ja-JP" altLang="en-US" smtClean="0"/>
              <a:t>2018/6/29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B402-F1BD-4F05-8914-BA58F8755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149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7CFE-93F1-4705-A590-087E2F2A17AD}" type="datetimeFigureOut">
              <a:rPr kumimoji="1" lang="ja-JP" altLang="en-US" smtClean="0"/>
              <a:t>2018/6/29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B402-F1BD-4F05-8914-BA58F8755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38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7CFE-93F1-4705-A590-087E2F2A17AD}" type="datetimeFigureOut">
              <a:rPr kumimoji="1" lang="ja-JP" altLang="en-US" smtClean="0"/>
              <a:t>2018/6/29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B402-F1BD-4F05-8914-BA58F8755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384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7CFE-93F1-4705-A590-087E2F2A17AD}" type="datetimeFigureOut">
              <a:rPr kumimoji="1" lang="ja-JP" altLang="en-US" smtClean="0"/>
              <a:t>2018/6/29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DB402-F1BD-4F05-8914-BA58F8755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750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A7CFE-93F1-4705-A590-087E2F2A17AD}" type="datetimeFigureOut">
              <a:rPr kumimoji="1" lang="ja-JP" altLang="en-US" smtClean="0"/>
              <a:t>2018/6/29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DB402-F1BD-4F05-8914-BA58F8755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272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oit.ac.jp/rd/access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gray">
      <p:bgPr>
        <a:gradFill>
          <a:gsLst>
            <a:gs pos="0">
              <a:srgbClr val="5E9EFF"/>
            </a:gs>
            <a:gs pos="0">
              <a:srgbClr val="85C2FF"/>
            </a:gs>
            <a:gs pos="3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an.pref.osaka.jp/11604/02_tool/logo/ExpoOsakaLoBV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016" y="79120"/>
            <a:ext cx="1008226" cy="14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168503"/>
              </p:ext>
            </p:extLst>
          </p:nvPr>
        </p:nvGraphicFramePr>
        <p:xfrm>
          <a:off x="332656" y="320064"/>
          <a:ext cx="3356990" cy="332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785"/>
                <a:gridCol w="239785"/>
                <a:gridCol w="239785"/>
                <a:gridCol w="239785"/>
                <a:gridCol w="239785"/>
                <a:gridCol w="239785"/>
                <a:gridCol w="239785"/>
                <a:gridCol w="239785"/>
                <a:gridCol w="239785"/>
                <a:gridCol w="239785"/>
                <a:gridCol w="239785"/>
                <a:gridCol w="239785"/>
                <a:gridCol w="239785"/>
                <a:gridCol w="239785"/>
              </a:tblGrid>
              <a:tr h="3327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参</a:t>
                      </a:r>
                      <a:endParaRPr kumimoji="1" lang="ja-JP" altLang="en-US" sz="13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加</a:t>
                      </a:r>
                      <a:endParaRPr kumimoji="1" lang="ja-JP" altLang="en-US" sz="13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費</a:t>
                      </a:r>
                      <a:endParaRPr kumimoji="1" lang="ja-JP" altLang="en-US" sz="13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無</a:t>
                      </a:r>
                      <a:endParaRPr kumimoji="1" lang="ja-JP" altLang="en-US" sz="13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料</a:t>
                      </a:r>
                      <a:endParaRPr kumimoji="1" lang="ja-JP" altLang="en-US" sz="13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！</a:t>
                      </a:r>
                      <a:endParaRPr kumimoji="1" lang="ja-JP" altLang="en-US" sz="13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中</a:t>
                      </a:r>
                      <a:endParaRPr kumimoji="1" lang="ja-JP" altLang="en-US" sz="13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小</a:t>
                      </a:r>
                      <a:endParaRPr kumimoji="1" lang="ja-JP" altLang="en-US" sz="13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企</a:t>
                      </a:r>
                      <a:endParaRPr kumimoji="1" lang="ja-JP" altLang="en-US" sz="13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業</a:t>
                      </a:r>
                      <a:endParaRPr kumimoji="1" lang="ja-JP" altLang="en-US" sz="13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</a:t>
                      </a:r>
                      <a:endParaRPr kumimoji="1" lang="ja-JP" altLang="en-US" sz="13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た</a:t>
                      </a:r>
                      <a:endParaRPr kumimoji="1" lang="ja-JP" altLang="en-US" sz="13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め</a:t>
                      </a:r>
                      <a:endParaRPr kumimoji="1" lang="ja-JP" altLang="en-US" sz="13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</a:t>
                      </a:r>
                      <a:endParaRPr kumimoji="1" lang="ja-JP" altLang="en-US" sz="13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-30016" y="683284"/>
            <a:ext cx="5832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2200" b="1" spc="-150" dirty="0" smtClean="0">
                <a:solidFill>
                  <a:srgbClr val="0070C0"/>
                </a:solidFill>
                <a:effectLst>
                  <a:glow rad="127000">
                    <a:srgbClr val="FFFFFF">
                      <a:alpha val="90000"/>
                    </a:srgbClr>
                  </a:glow>
                  <a:outerShdw blurRad="50800" dist="38100" dir="5400000" algn="t">
                    <a:srgbClr val="000000">
                      <a:alpha val="4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ja-JP" altLang="ja-JP" sz="2200" b="1" spc="-150" dirty="0">
                <a:solidFill>
                  <a:srgbClr val="0070C0"/>
                </a:solidFill>
                <a:effectLst>
                  <a:glow rad="127000">
                    <a:srgbClr val="FFFFFF">
                      <a:alpha val="90000"/>
                    </a:srgbClr>
                  </a:glow>
                  <a:outerShdw blurRad="50800" dist="38100" dir="5400000" algn="t">
                    <a:srgbClr val="000000">
                      <a:alpha val="4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蓄電池・燃料電池分野への参入セミナー」</a:t>
            </a:r>
            <a:endParaRPr lang="ja-JP" altLang="ja-JP" sz="2200" b="1" spc="-150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ja-JP" sz="1400" b="1" dirty="0">
                <a:solidFill>
                  <a:srgbClr val="0070C0"/>
                </a:solidFill>
                <a:effectLst>
                  <a:glow rad="127000">
                    <a:srgbClr val="FFFFFF">
                      <a:alpha val="90000"/>
                    </a:srgbClr>
                  </a:glow>
                  <a:outerShdw blurRad="50800" dist="38100" dir="5400000" algn="t">
                    <a:srgbClr val="000000">
                      <a:alpha val="4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400" b="1" dirty="0">
                <a:solidFill>
                  <a:srgbClr val="0070C0"/>
                </a:solidFill>
                <a:effectLst>
                  <a:glow rad="127000">
                    <a:srgbClr val="FFFFFF">
                      <a:alpha val="90000"/>
                    </a:srgbClr>
                  </a:glow>
                  <a:outerShdw blurRad="50800" dist="38100" dir="5400000" algn="t">
                    <a:srgbClr val="000000">
                      <a:alpha val="4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2025</a:t>
            </a:r>
            <a:r>
              <a:rPr lang="ja-JP" altLang="ja-JP" sz="1400" b="1" dirty="0">
                <a:solidFill>
                  <a:srgbClr val="0070C0"/>
                </a:solidFill>
                <a:effectLst>
                  <a:glow rad="127000">
                    <a:srgbClr val="FFFFFF">
                      <a:alpha val="90000"/>
                    </a:srgbClr>
                  </a:glow>
                  <a:outerShdw blurRad="50800" dist="38100" dir="5400000" algn="t">
                    <a:srgbClr val="000000">
                      <a:alpha val="4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国際博覧会誘致等に</a:t>
            </a:r>
            <a:r>
              <a:rPr lang="ja-JP" altLang="ja-JP" sz="1400" b="1" dirty="0" smtClean="0">
                <a:solidFill>
                  <a:srgbClr val="0070C0"/>
                </a:solidFill>
                <a:effectLst>
                  <a:glow rad="127000">
                    <a:srgbClr val="FFFFFF">
                      <a:alpha val="90000"/>
                    </a:srgbClr>
                  </a:glow>
                  <a:outerShdw blurRad="50800" dist="38100" dir="5400000" algn="t">
                    <a:srgbClr val="000000">
                      <a:alpha val="4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よる新た</a:t>
            </a:r>
            <a:r>
              <a:rPr lang="ja-JP" altLang="ja-JP" sz="1400" b="1" dirty="0">
                <a:solidFill>
                  <a:srgbClr val="0070C0"/>
                </a:solidFill>
                <a:effectLst>
                  <a:glow rad="127000">
                    <a:srgbClr val="FFFFFF">
                      <a:alpha val="90000"/>
                    </a:srgbClr>
                  </a:glow>
                  <a:outerShdw blurRad="50800" dist="38100" dir="5400000" algn="t">
                    <a:srgbClr val="000000">
                      <a:alpha val="4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なビジネスチャンスの到来～</a:t>
            </a:r>
            <a:endParaRPr lang="ja-JP" altLang="ja-JP" sz="1400" b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8937" y="1575960"/>
            <a:ext cx="674238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大阪・関西での開催に向けて誘致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取り組んでいる国際博覧会は、「いのち輝く未来社会のデザイン」をテーマに掲げ、世界中の人々が健康に関する様々な課題を克服し、より良い生活を送ることができるよう、これからの生命のあり方、生き方、ライフスタイルについて国際社会に発信するとしています。</a:t>
            </a: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蓄電池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・燃料電池分野では、国際博覧会誘致等を契機として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、国連が掲げる持続可能な開発目標（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）の達成に資する最先端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技術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・サービスの研究開発がより一層進展するものと期待されます。</a:t>
            </a: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本セミナー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では、新たな事業展開を模索する大阪・関西の中小企業様の円滑なビジネス参入につなげるため、国際博覧会誘致等を契機とした今後の蓄電池・燃料電池分野の市場拡大につながる最新情報等を発信します。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0" y="4129713"/>
            <a:ext cx="6336704" cy="51485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180784"/>
              </p:ext>
            </p:extLst>
          </p:nvPr>
        </p:nvGraphicFramePr>
        <p:xfrm>
          <a:off x="16783" y="2925939"/>
          <a:ext cx="4060289" cy="6580333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060289"/>
              </a:tblGrid>
              <a:tr h="2686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kern="0" spc="-5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プ　ロ　グ　ラ　ム　</a:t>
                      </a:r>
                      <a:endParaRPr kumimoji="1" lang="ja-JP" altLang="en-US" sz="1200" kern="0" spc="-5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49530" marB="4953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68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kern="0" cap="none" spc="-5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１．開会</a:t>
                      </a:r>
                    </a:p>
                  </a:txBody>
                  <a:tcPr marT="49530" marB="4953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682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1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２．施策紹介（１３：３５～１３：４５）</a:t>
                      </a:r>
                    </a:p>
                  </a:txBody>
                  <a:tcPr marT="49530" marB="4953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928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「いのち輝く未来社会」をめざすビジョン</a:t>
                      </a: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050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・大阪府政策企画部企画室計画課</a:t>
                      </a:r>
                    </a:p>
                  </a:txBody>
                  <a:tcPr marT="49530" marB="4953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682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1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３．基調講演（１３：４５～１４：１５）</a:t>
                      </a:r>
                    </a:p>
                  </a:txBody>
                  <a:tcPr marT="49530" marB="4953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173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</a:t>
                      </a:r>
                      <a:r>
                        <a:rPr kumimoji="1" lang="en-US" altLang="ja-JP" sz="1050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2025</a:t>
                      </a:r>
                      <a:r>
                        <a:rPr kumimoji="1" lang="ja-JP" altLang="en-US" sz="1050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国際博覧会誘致に向けての取組み」</a:t>
                      </a:r>
                      <a:endParaRPr kumimoji="1" lang="en-US" altLang="ja-JP" sz="1050" kern="0" spc="-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・経済産業省</a:t>
                      </a:r>
                      <a:r>
                        <a:rPr kumimoji="1" lang="ja-JP" altLang="en-US" sz="1050" kern="0" spc="-5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50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商務･サービスグループ博覧会推進室 </a:t>
                      </a:r>
                      <a:endParaRPr kumimoji="1" lang="en-US" altLang="ja-JP" sz="1050" kern="0" spc="-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050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総括室長補佐　坂本 紀代美氏</a:t>
                      </a:r>
                    </a:p>
                  </a:txBody>
                  <a:tcPr marT="49530" marB="4953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682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1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４．大手企業による事例発表（１４：１５～１６：１５）</a:t>
                      </a:r>
                    </a:p>
                  </a:txBody>
                  <a:tcPr marT="49530" marB="4953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1891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「関西ＶＰＰプロジェクトについて」（</a:t>
                      </a:r>
                      <a:r>
                        <a:rPr kumimoji="1" lang="en-US" altLang="ja-JP" sz="1050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60</a:t>
                      </a:r>
                      <a:r>
                        <a:rPr kumimoji="1" lang="ja-JP" altLang="en-US" sz="1050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分）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050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・関西電力㈱ 地域エネルギー本部地域エネルギー技術グループ </a:t>
                      </a:r>
                      <a:endParaRPr kumimoji="1" lang="en-US" altLang="ja-JP" sz="1050" kern="0" spc="-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050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部長 上田 智之氏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050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・住友電気工業㈱ エネルギーシステム事業開発部システム企画部</a:t>
                      </a:r>
                      <a:endParaRPr kumimoji="1" lang="en-US" altLang="ja-JP" sz="1050" kern="0" spc="-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050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システム企画グループ長 　江村 勝治氏</a:t>
                      </a:r>
                      <a:endParaRPr kumimoji="1" lang="en-US" altLang="ja-JP" sz="1050" kern="0" spc="-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spcBef>
                          <a:spcPts val="600"/>
                        </a:spcBef>
                      </a:pPr>
                      <a:r>
                        <a:rPr kumimoji="1" lang="ja-JP" altLang="en-US" sz="1050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「水素社会実現に向けた取り組み」（</a:t>
                      </a:r>
                      <a:r>
                        <a:rPr kumimoji="1" lang="en-US" altLang="ja-JP" sz="1050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sz="1050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分）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050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・岩谷産業㈱ 中央研究所 副所長・上級理事 　繁森 敦氏</a:t>
                      </a:r>
                    </a:p>
                    <a:p>
                      <a:pPr algn="l">
                        <a:spcBef>
                          <a:spcPts val="600"/>
                        </a:spcBef>
                      </a:pPr>
                      <a:r>
                        <a:rPr kumimoji="1" lang="ja-JP" altLang="en-US" sz="1050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「蓄電システムを活用したＶＰＰ事業の可能性と課題」（</a:t>
                      </a:r>
                      <a:r>
                        <a:rPr kumimoji="1" lang="en-US" altLang="ja-JP" sz="1050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sz="1050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分）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050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・オリックス㈱ 電力事業第二部　蓄電池統括チーム長</a:t>
                      </a:r>
                      <a:r>
                        <a:rPr kumimoji="1" lang="ja-JP" altLang="en-US" sz="1050" kern="0" spc="-5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050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鶴田 真紹氏</a:t>
                      </a:r>
                      <a:endParaRPr kumimoji="1" lang="en-US" altLang="ja-JP" sz="1050" kern="0" spc="-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050" b="1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　　　休　憩　　　－</a:t>
                      </a:r>
                    </a:p>
                  </a:txBody>
                  <a:tcPr marT="49530" marB="4953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682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1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５．中小企業による事例発表（１６：２５～１７：１５）</a:t>
                      </a:r>
                    </a:p>
                  </a:txBody>
                  <a:tcPr marT="49530" marB="4953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0909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「最先端ドローンの動向と技術的課題について　</a:t>
                      </a:r>
                      <a:endParaRPr kumimoji="1" lang="en-US" altLang="ja-JP" sz="1050" kern="0" spc="-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　　　　　</a:t>
                      </a:r>
                      <a:r>
                        <a:rPr kumimoji="1" lang="ja-JP" altLang="en-US" sz="1050" kern="0" spc="-5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50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農業分野を中心として」</a:t>
                      </a:r>
                      <a:r>
                        <a:rPr kumimoji="1" lang="ja-JP" altLang="en-US" sz="1050" kern="0" spc="-5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（</a:t>
                      </a:r>
                      <a:r>
                        <a:rPr kumimoji="1" lang="en-US" altLang="ja-JP" sz="1050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</a:t>
                      </a:r>
                      <a:r>
                        <a:rPr kumimoji="1" lang="ja-JP" altLang="en-US" sz="1050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分）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050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・八洲電業㈱ 代表取締役</a:t>
                      </a:r>
                      <a:r>
                        <a:rPr kumimoji="1" lang="en-US" altLang="ja-JP" sz="1050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CEO </a:t>
                      </a:r>
                      <a:r>
                        <a:rPr kumimoji="1" lang="ja-JP" altLang="en-US" sz="1050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橋爪 賢治郎氏</a:t>
                      </a:r>
                    </a:p>
                    <a:p>
                      <a:pPr algn="l">
                        <a:spcBef>
                          <a:spcPts val="600"/>
                        </a:spcBef>
                      </a:pPr>
                      <a:r>
                        <a:rPr kumimoji="1" lang="ja-JP" altLang="en-US" sz="1050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「水素ビジネス、わが社の取組み事例 </a:t>
                      </a:r>
                      <a:endParaRPr kumimoji="1" lang="en-US" altLang="ja-JP" sz="1050" kern="0" spc="-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～水素ステーション用複合蓄圧器の開発～」（</a:t>
                      </a:r>
                      <a:r>
                        <a:rPr kumimoji="1" lang="en-US" altLang="ja-JP" sz="1050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</a:t>
                      </a:r>
                      <a:r>
                        <a:rPr kumimoji="1" lang="ja-JP" altLang="en-US" sz="1050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分）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050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・サムテック㈱ 次長　渡辺　一弘氏</a:t>
                      </a:r>
                    </a:p>
                  </a:txBody>
                  <a:tcPr marT="49530" marB="4953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682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1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６．大阪府の取組状況（１７：１５～１７：２５）</a:t>
                      </a:r>
                    </a:p>
                  </a:txBody>
                  <a:tcPr marT="49530" marB="4953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337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「新エネルギー成長産業に関する施策について」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050" b="0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・大阪府</a:t>
                      </a:r>
                      <a:r>
                        <a:rPr kumimoji="1" lang="ja-JP" altLang="en-US" sz="1050" b="0" kern="0" spc="-5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50" b="0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商工労働部成長産業振興室産業創造課 </a:t>
                      </a:r>
                      <a:endParaRPr kumimoji="1" lang="en-US" altLang="ja-JP" sz="1050" b="0" kern="0" spc="-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49530" marB="4953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6829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050" b="1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７</a:t>
                      </a:r>
                      <a:r>
                        <a:rPr kumimoji="1" lang="en-US" altLang="ja-JP" sz="1050" b="1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.</a:t>
                      </a:r>
                      <a:r>
                        <a:rPr kumimoji="1" lang="ja-JP" altLang="en-US" sz="1050" b="1" kern="0" spc="-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閉会</a:t>
                      </a:r>
                    </a:p>
                  </a:txBody>
                  <a:tcPr marT="49530" marB="4953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115613" y="9554043"/>
            <a:ext cx="20882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閉会後に交流会を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943032" y="8337433"/>
            <a:ext cx="15344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050" spc="-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4210479" y="3158800"/>
            <a:ext cx="2718948" cy="5904568"/>
            <a:chOff x="4139052" y="3158800"/>
            <a:chExt cx="2718948" cy="5904568"/>
          </a:xfrm>
        </p:grpSpPr>
        <p:sp>
          <p:nvSpPr>
            <p:cNvPr id="13" name="ホームベース 12"/>
            <p:cNvSpPr/>
            <p:nvPr/>
          </p:nvSpPr>
          <p:spPr>
            <a:xfrm>
              <a:off x="4193866" y="3158800"/>
              <a:ext cx="1728000" cy="396000"/>
            </a:xfrm>
            <a:prstGeom prst="homePlat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日　時</a:t>
              </a:r>
              <a:endPara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4144533" y="3626853"/>
              <a:ext cx="2002474" cy="500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050" spc="-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平成</a:t>
              </a:r>
              <a:r>
                <a:rPr lang="en-US" altLang="zh-TW" sz="1050" spc="-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30</a:t>
              </a:r>
              <a:r>
                <a:rPr lang="zh-TW" altLang="en-US" sz="1050" spc="-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</a:t>
              </a:r>
              <a:r>
                <a:rPr lang="zh-TW" altLang="en-US" sz="1600" b="1" spc="-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７</a:t>
              </a:r>
              <a:r>
                <a:rPr lang="zh-TW" altLang="en-US" sz="1100" b="1" spc="-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月</a:t>
              </a:r>
              <a:r>
                <a:rPr lang="en-US" altLang="zh-TW" sz="1600" b="1" spc="-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26</a:t>
              </a:r>
              <a:r>
                <a:rPr lang="zh-TW" altLang="en-US" sz="1100" b="1" spc="-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日</a:t>
              </a:r>
              <a:r>
                <a:rPr lang="en-US" altLang="ja-JP" sz="1600" b="1" spc="-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zh-TW" altLang="en-US" sz="1600" b="1" spc="-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木</a:t>
              </a:r>
              <a:r>
                <a:rPr lang="en-US" altLang="ja-JP" sz="1600" b="1" spc="-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en-US" sz="1600" b="1" spc="-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spc="-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/>
              </a:r>
              <a:br>
                <a:rPr lang="en-US" altLang="ja-JP" sz="1600" b="1" spc="-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</a:br>
              <a:r>
                <a:rPr lang="en-US" altLang="ja-JP" sz="1050" spc="-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13</a:t>
              </a:r>
              <a:r>
                <a:rPr lang="zh-TW" altLang="en-US" sz="1050" spc="-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時</a:t>
              </a:r>
              <a:r>
                <a:rPr lang="en-US" altLang="ja-JP" sz="1050" spc="-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30</a:t>
              </a:r>
              <a:r>
                <a:rPr lang="zh-TW" altLang="en-US" sz="1050" spc="-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分</a:t>
              </a:r>
              <a:r>
                <a:rPr lang="zh-TW" altLang="en-US" sz="1050" spc="-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～</a:t>
              </a:r>
              <a:r>
                <a:rPr lang="en-US" altLang="zh-TW" sz="1050" spc="-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17</a:t>
              </a:r>
              <a:r>
                <a:rPr lang="zh-TW" altLang="en-US" sz="1050" spc="-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時</a:t>
              </a:r>
              <a:r>
                <a:rPr lang="en-US" altLang="ja-JP" sz="1050" spc="-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30</a:t>
              </a:r>
              <a:r>
                <a:rPr lang="ja-JP" altLang="en-US" sz="1050" spc="-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分</a:t>
              </a:r>
              <a:endParaRPr kumimoji="1" lang="ja-JP" altLang="en-US" sz="1050" spc="-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1" name="ホームベース 20"/>
            <p:cNvSpPr/>
            <p:nvPr/>
          </p:nvSpPr>
          <p:spPr>
            <a:xfrm>
              <a:off x="4193866" y="4199726"/>
              <a:ext cx="1728000" cy="396000"/>
            </a:xfrm>
            <a:prstGeom prst="homePlat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会　場</a:t>
              </a:r>
              <a:endPara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4139052" y="4613187"/>
              <a:ext cx="264752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50" spc="-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大阪工業大学梅田</a:t>
              </a:r>
              <a:r>
                <a:rPr lang="ja-JP" altLang="en-US" sz="1050" spc="-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キャンパス２階</a:t>
              </a:r>
              <a:r>
                <a:rPr lang="en-US" altLang="ja-JP" sz="1050" spc="-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/>
              </a:r>
              <a:br>
                <a:rPr lang="en-US" altLang="ja-JP" sz="1050" spc="-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</a:br>
              <a:r>
                <a:rPr lang="ja-JP" altLang="en-US" sz="1050" spc="-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</a:t>
              </a:r>
              <a:r>
                <a:rPr lang="ja-JP" altLang="en-US" sz="1600" b="1" spc="-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セミナー室</a:t>
              </a:r>
              <a:r>
                <a:rPr lang="en-US" altLang="ja-JP" sz="1600" b="1" spc="-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203</a:t>
              </a:r>
            </a:p>
            <a:p>
              <a:pPr>
                <a:spcBef>
                  <a:spcPts val="600"/>
                </a:spcBef>
              </a:pPr>
              <a:r>
                <a:rPr kumimoji="1" lang="ja-JP" altLang="en-US" sz="1050" spc="-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（交流会：２階セミナー室２０１・２０２）</a:t>
              </a:r>
              <a:endParaRPr kumimoji="1" lang="ja-JP" altLang="en-US" sz="1050" spc="-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3" name="ホームベース 22"/>
            <p:cNvSpPr/>
            <p:nvPr/>
          </p:nvSpPr>
          <p:spPr>
            <a:xfrm>
              <a:off x="4193866" y="5392982"/>
              <a:ext cx="1728000" cy="396000"/>
            </a:xfrm>
            <a:prstGeom prst="homePlat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参 加 費</a:t>
              </a:r>
              <a:endPara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4252150" y="5813533"/>
              <a:ext cx="235328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spc="-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無料</a:t>
              </a:r>
              <a:r>
                <a:rPr lang="ja-JP" altLang="en-US" sz="1600" b="1" spc="-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交流会</a:t>
              </a:r>
              <a:r>
                <a:rPr lang="ja-JP" altLang="ja-JP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は１</a:t>
              </a:r>
              <a:r>
                <a:rPr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,000</a:t>
              </a:r>
              <a:r>
                <a:rPr lang="ja-JP" altLang="ja-JP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円</a:t>
              </a:r>
              <a:r>
                <a:rPr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/</a:t>
              </a:r>
              <a:r>
                <a:rPr lang="ja-JP" altLang="ja-JP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人</a:t>
              </a:r>
              <a:endParaRPr kumimoji="1" lang="ja-JP" altLang="en-US" sz="1050" spc="-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6" name="ホームベース 25"/>
            <p:cNvSpPr/>
            <p:nvPr/>
          </p:nvSpPr>
          <p:spPr>
            <a:xfrm>
              <a:off x="4193866" y="6180734"/>
              <a:ext cx="1728000" cy="396000"/>
            </a:xfrm>
            <a:prstGeom prst="homePlat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定　員</a:t>
              </a:r>
              <a:endPara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4236076" y="6577534"/>
              <a:ext cx="2057579" cy="500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600" b="1" spc="-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100</a:t>
              </a:r>
              <a:r>
                <a:rPr lang="ja-JP" altLang="en-US" sz="1600" b="1" spc="-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名程度</a:t>
              </a:r>
              <a:r>
                <a:rPr lang="ja-JP" altLang="en-US" sz="1600" b="1" spc="-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1600" b="1" spc="-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050" spc="-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１社２名まで、申込み先着順</a:t>
              </a:r>
              <a:endParaRPr kumimoji="1" lang="ja-JP" altLang="en-US" sz="1050" spc="-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8" name="ホームベース 27"/>
            <p:cNvSpPr/>
            <p:nvPr/>
          </p:nvSpPr>
          <p:spPr>
            <a:xfrm>
              <a:off x="4193866" y="7147869"/>
              <a:ext cx="1728000" cy="216000"/>
            </a:xfrm>
            <a:prstGeom prst="homePlat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主催</a:t>
              </a:r>
              <a:endPara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4237820" y="7391211"/>
              <a:ext cx="15344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50" spc="-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大阪商工会議所</a:t>
              </a:r>
              <a:endParaRPr kumimoji="1" lang="ja-JP" altLang="en-US" sz="1050" spc="-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0" name="ホームベース 29"/>
            <p:cNvSpPr/>
            <p:nvPr/>
          </p:nvSpPr>
          <p:spPr>
            <a:xfrm>
              <a:off x="4193866" y="7759324"/>
              <a:ext cx="1728000" cy="216000"/>
            </a:xfrm>
            <a:prstGeom prst="homePlat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共催</a:t>
              </a:r>
              <a:endPara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4221669" y="7962872"/>
              <a:ext cx="195314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050" spc="-50" dirty="0" err="1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Xport</a:t>
              </a:r>
              <a:r>
                <a:rPr lang="ja-JP" altLang="en-US" sz="1050" spc="-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（クロスポート</a:t>
              </a:r>
              <a:r>
                <a:rPr lang="ja-JP" altLang="en-US" sz="1050" spc="-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r>
                <a:rPr lang="ja-JP" altLang="en-US" sz="1050" spc="-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、大阪府</a:t>
              </a:r>
              <a:endParaRPr kumimoji="1" lang="ja-JP" altLang="en-US" sz="1050" spc="-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2" name="ホームベース 31"/>
            <p:cNvSpPr/>
            <p:nvPr/>
          </p:nvSpPr>
          <p:spPr>
            <a:xfrm>
              <a:off x="4193865" y="8216788"/>
              <a:ext cx="1728000" cy="216000"/>
            </a:xfrm>
            <a:prstGeom prst="homePlat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b="1" kern="0" spc="-6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本セミナーについての問合先</a:t>
              </a:r>
              <a:endParaRPr kumimoji="1" lang="ja-JP" altLang="en-US" sz="1050" b="1" kern="0" spc="-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4203991" y="8447815"/>
              <a:ext cx="2654009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ja-JP" sz="8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大阪商工会議所　経済</a:t>
              </a:r>
              <a:r>
                <a:rPr lang="ja-JP" altLang="ja-JP" sz="8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産業部産業</a:t>
              </a:r>
              <a:r>
                <a:rPr lang="ja-JP" altLang="ja-JP" sz="8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・技術振興担当　</a:t>
              </a:r>
            </a:p>
            <a:p>
              <a:r>
                <a:rPr lang="ja-JP" altLang="ja-JP" sz="8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〒</a:t>
              </a:r>
              <a:r>
                <a:rPr lang="en-US" altLang="ja-JP" sz="8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540-0029</a:t>
              </a:r>
              <a:r>
                <a:rPr lang="ja-JP" altLang="ja-JP" sz="8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大阪市中央区本町橋２番８号</a:t>
              </a:r>
            </a:p>
            <a:p>
              <a:r>
                <a:rPr lang="ja-JP" altLang="ja-JP" sz="8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電話：</a:t>
              </a:r>
              <a:r>
                <a:rPr lang="en-US" altLang="ja-JP" sz="8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06-6944-6300</a:t>
              </a:r>
              <a:r>
                <a:rPr lang="ja-JP" altLang="en-US" sz="8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</a:t>
              </a:r>
              <a:r>
                <a:rPr lang="en-US" altLang="ja-JP" sz="8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FAX:06-6944-6249</a:t>
              </a:r>
            </a:p>
            <a:p>
              <a:r>
                <a:rPr lang="ja-JP" altLang="ja-JP" sz="8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メール</a:t>
              </a:r>
              <a:r>
                <a:rPr lang="en-US" altLang="ja-JP" sz="8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:sangyo@osaka.cci.or.jp</a:t>
              </a:r>
              <a:endParaRPr kumimoji="1" lang="ja-JP" altLang="en-US" sz="850" spc="-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15" name="正方形/長方形 14"/>
          <p:cNvSpPr/>
          <p:nvPr/>
        </p:nvSpPr>
        <p:spPr>
          <a:xfrm>
            <a:off x="4215960" y="9278285"/>
            <a:ext cx="2642040" cy="627717"/>
          </a:xfrm>
          <a:custGeom>
            <a:avLst/>
            <a:gdLst>
              <a:gd name="connsiteX0" fmla="*/ 0 w 2780928"/>
              <a:gd name="connsiteY0" fmla="*/ 0 h 579429"/>
              <a:gd name="connsiteX1" fmla="*/ 2780928 w 2780928"/>
              <a:gd name="connsiteY1" fmla="*/ 0 h 579429"/>
              <a:gd name="connsiteX2" fmla="*/ 2780928 w 2780928"/>
              <a:gd name="connsiteY2" fmla="*/ 579429 h 579429"/>
              <a:gd name="connsiteX3" fmla="*/ 0 w 2780928"/>
              <a:gd name="connsiteY3" fmla="*/ 579429 h 579429"/>
              <a:gd name="connsiteX4" fmla="*/ 0 w 2780928"/>
              <a:gd name="connsiteY4" fmla="*/ 0 h 579429"/>
              <a:gd name="connsiteX0" fmla="*/ 646387 w 2780928"/>
              <a:gd name="connsiteY0" fmla="*/ 31531 h 579429"/>
              <a:gd name="connsiteX1" fmla="*/ 2780928 w 2780928"/>
              <a:gd name="connsiteY1" fmla="*/ 0 h 579429"/>
              <a:gd name="connsiteX2" fmla="*/ 2780928 w 2780928"/>
              <a:gd name="connsiteY2" fmla="*/ 579429 h 579429"/>
              <a:gd name="connsiteX3" fmla="*/ 0 w 2780928"/>
              <a:gd name="connsiteY3" fmla="*/ 579429 h 579429"/>
              <a:gd name="connsiteX4" fmla="*/ 646387 w 2780928"/>
              <a:gd name="connsiteY4" fmla="*/ 31531 h 579429"/>
              <a:gd name="connsiteX0" fmla="*/ 662153 w 2780928"/>
              <a:gd name="connsiteY0" fmla="*/ 0 h 595195"/>
              <a:gd name="connsiteX1" fmla="*/ 2780928 w 2780928"/>
              <a:gd name="connsiteY1" fmla="*/ 15766 h 595195"/>
              <a:gd name="connsiteX2" fmla="*/ 2780928 w 2780928"/>
              <a:gd name="connsiteY2" fmla="*/ 595195 h 595195"/>
              <a:gd name="connsiteX3" fmla="*/ 0 w 2780928"/>
              <a:gd name="connsiteY3" fmla="*/ 595195 h 595195"/>
              <a:gd name="connsiteX4" fmla="*/ 662153 w 2780928"/>
              <a:gd name="connsiteY4" fmla="*/ 0 h 595195"/>
              <a:gd name="connsiteX0" fmla="*/ 693684 w 2780928"/>
              <a:gd name="connsiteY0" fmla="*/ 15765 h 579429"/>
              <a:gd name="connsiteX1" fmla="*/ 2780928 w 2780928"/>
              <a:gd name="connsiteY1" fmla="*/ 0 h 579429"/>
              <a:gd name="connsiteX2" fmla="*/ 2780928 w 2780928"/>
              <a:gd name="connsiteY2" fmla="*/ 579429 h 579429"/>
              <a:gd name="connsiteX3" fmla="*/ 0 w 2780928"/>
              <a:gd name="connsiteY3" fmla="*/ 579429 h 579429"/>
              <a:gd name="connsiteX4" fmla="*/ 693684 w 2780928"/>
              <a:gd name="connsiteY4" fmla="*/ 15765 h 57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0928" h="579429">
                <a:moveTo>
                  <a:pt x="693684" y="15765"/>
                </a:moveTo>
                <a:lnTo>
                  <a:pt x="2780928" y="0"/>
                </a:lnTo>
                <a:lnTo>
                  <a:pt x="2780928" y="579429"/>
                </a:lnTo>
                <a:lnTo>
                  <a:pt x="0" y="579429"/>
                </a:lnTo>
                <a:lnTo>
                  <a:pt x="693684" y="15765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kumimoji="1" lang="ja-JP" alt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申込みについては</a:t>
            </a:r>
            <a:endParaRPr kumimoji="1" lang="en-US" altLang="ja-JP" sz="1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裏面をご覧下さい</a:t>
            </a:r>
            <a:endParaRPr kumimoji="1" lang="ja-JP" altLang="en-US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8" name="直線コネクタ 17"/>
          <p:cNvCxnSpPr/>
          <p:nvPr/>
        </p:nvCxnSpPr>
        <p:spPr>
          <a:xfrm>
            <a:off x="4035182" y="3213608"/>
            <a:ext cx="0" cy="6571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49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ホームベース 3"/>
          <p:cNvSpPr/>
          <p:nvPr/>
        </p:nvSpPr>
        <p:spPr>
          <a:xfrm>
            <a:off x="881466" y="10467"/>
            <a:ext cx="4968552" cy="432048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会場へのアクセス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10" y="464766"/>
            <a:ext cx="3632043" cy="410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3847558" y="608843"/>
            <a:ext cx="301044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大阪工業大学　梅田キャンパス２階</a:t>
            </a: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講演会：セミナー室２０３</a:t>
            </a: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交流会：セミナー室２０１・２０２</a:t>
            </a:r>
          </a:p>
          <a:p>
            <a:pPr indent="-457200"/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所在地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大阪市北区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茶屋町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番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号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アクセス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JR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大阪駅から徒歩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５分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メトロ御堂筋線梅田駅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徒歩５分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メトロ谷町線東梅田駅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徒歩５分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阪急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電鉄梅田駅から徒歩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３分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阪神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電鉄梅田駅から徒歩７分</a:t>
            </a:r>
          </a:p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【URL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r>
              <a:rPr lang="en-US" altLang="ja-JP" sz="1200" u="sng" dirty="0" smtClean="0">
                <a:hlinkClick r:id="rId4"/>
              </a:rPr>
              <a:t>https</a:t>
            </a:r>
            <a:r>
              <a:rPr lang="en-US" altLang="ja-JP" sz="1200" u="sng" dirty="0">
                <a:hlinkClick r:id="rId4"/>
              </a:rPr>
              <a:t>://www.oit.ac.jp/rd/access/index.html</a:t>
            </a:r>
            <a:endParaRPr lang="ja-JP" altLang="ja-JP" sz="1200" dirty="0"/>
          </a:p>
          <a:p>
            <a:endParaRPr kumimoji="1" lang="ja-JP" altLang="en-US" dirty="0"/>
          </a:p>
        </p:txBody>
      </p:sp>
      <p:sp>
        <p:nvSpPr>
          <p:cNvPr id="8" name="ホームベース 7"/>
          <p:cNvSpPr/>
          <p:nvPr/>
        </p:nvSpPr>
        <p:spPr>
          <a:xfrm>
            <a:off x="881466" y="4751705"/>
            <a:ext cx="4968552" cy="432048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申し込み方法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0" y="5174228"/>
            <a:ext cx="685143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以下の参加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申込書にご記入の上、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ＦＡＸにて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2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までに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お送りください。 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FAX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：（０６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）６９４４－６２４９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spcBef>
                <a:spcPts val="600"/>
              </a:spcBef>
            </a:pP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参加申込書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479714"/>
              </p:ext>
            </p:extLst>
          </p:nvPr>
        </p:nvGraphicFramePr>
        <p:xfrm>
          <a:off x="112407" y="5973688"/>
          <a:ext cx="6659544" cy="306000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06718"/>
                <a:gridCol w="2068790"/>
                <a:gridCol w="846626"/>
                <a:gridCol w="2637410"/>
              </a:tblGrid>
              <a:tr h="416293"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会社・団体名</a:t>
                      </a:r>
                    </a:p>
                  </a:txBody>
                  <a:tcPr marL="66454" marR="6645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（ﾌﾘｶﾞﾅ）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6454" marR="6645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16293"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所属・役職名</a:t>
                      </a:r>
                    </a:p>
                  </a:txBody>
                  <a:tcPr marL="66454" marR="6645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6454" marR="6645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ja-JP" sz="1000" b="0" kern="10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氏名</a:t>
                      </a:r>
                    </a:p>
                  </a:txBody>
                  <a:tcPr marL="66454" marR="6645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000" b="0" kern="10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（ﾌﾘｶﾞﾅ）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kern="10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000" b="0" kern="10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6454" marR="66454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4729"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所在地</a:t>
                      </a:r>
                    </a:p>
                  </a:txBody>
                  <a:tcPr marL="66454" marR="6645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〒　　　－</a:t>
                      </a:r>
                    </a:p>
                  </a:txBody>
                  <a:tcPr marL="66454" marR="66454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83683"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ja-JP" sz="1000" b="0" kern="10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電話番号</a:t>
                      </a:r>
                    </a:p>
                  </a:txBody>
                  <a:tcPr marL="66454" marR="6645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6454" marR="6645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en-US" sz="1000" b="0" kern="10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FAX</a:t>
                      </a:r>
                      <a:endParaRPr lang="ja-JP" sz="1000" b="0" kern="10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6454" marR="6645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kern="10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000" b="0" kern="10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6454" marR="6645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0267"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ja-JP" sz="1000" b="0" kern="10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従業員数</a:t>
                      </a:r>
                    </a:p>
                  </a:txBody>
                  <a:tcPr marL="66454" marR="6645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0" kern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sz="1000" b="0" kern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人以下 ・</a:t>
                      </a:r>
                      <a:r>
                        <a:rPr lang="en-US" sz="1000" b="0" kern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5</a:t>
                      </a:r>
                      <a:r>
                        <a:rPr lang="ja-JP" sz="1000" b="0" kern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人超</a:t>
                      </a:r>
                      <a:r>
                        <a:rPr lang="en-US" sz="1000" b="0" kern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</a:t>
                      </a:r>
                      <a:r>
                        <a:rPr lang="ja-JP" sz="1000" b="0" kern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人以下 ・</a:t>
                      </a:r>
                      <a:r>
                        <a:rPr lang="en-US" sz="1000" b="0" kern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20</a:t>
                      </a:r>
                      <a:r>
                        <a:rPr lang="ja-JP" sz="1000" b="0" kern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人超</a:t>
                      </a:r>
                      <a:r>
                        <a:rPr lang="en-US" sz="1000" b="0" kern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</a:t>
                      </a:r>
                      <a:r>
                        <a:rPr lang="ja-JP" sz="1000" b="0" kern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人以下 ・</a:t>
                      </a:r>
                      <a:r>
                        <a:rPr lang="en-US" sz="1000" b="0" kern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100</a:t>
                      </a:r>
                      <a:r>
                        <a:rPr lang="ja-JP" sz="1000" b="0" kern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人超</a:t>
                      </a:r>
                      <a:r>
                        <a:rPr lang="en-US" sz="1000" b="0" kern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300</a:t>
                      </a:r>
                      <a:r>
                        <a:rPr lang="ja-JP" sz="1000" b="0" kern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人以下 ・</a:t>
                      </a:r>
                      <a:r>
                        <a:rPr lang="en-US" sz="1000" b="0" kern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300</a:t>
                      </a:r>
                      <a:r>
                        <a:rPr lang="ja-JP" sz="1000" b="0" kern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人超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6454" marR="6645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61362"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ja-JP" sz="1000" b="0" kern="10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資本金</a:t>
                      </a:r>
                    </a:p>
                  </a:txBody>
                  <a:tcPr marL="66454" marR="6645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なし ・</a:t>
                      </a:r>
                      <a:r>
                        <a:rPr lang="en-US" sz="1000" b="0" ker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1,000</a:t>
                      </a:r>
                      <a:r>
                        <a:rPr lang="ja-JP" sz="1000" b="0" ker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万円以下 ・</a:t>
                      </a:r>
                      <a:r>
                        <a:rPr lang="en-US" sz="1000" b="0" ker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1,000</a:t>
                      </a:r>
                      <a:r>
                        <a:rPr lang="ja-JP" sz="1000" b="0" ker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万円超</a:t>
                      </a:r>
                      <a:r>
                        <a:rPr lang="en-US" sz="1000" b="0" ker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sz="1000" b="0" ker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億円以下 ・</a:t>
                      </a:r>
                      <a:r>
                        <a:rPr lang="en-US" sz="1000" b="0" ker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1</a:t>
                      </a:r>
                      <a:r>
                        <a:rPr lang="ja-JP" sz="1000" b="0" ker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億円超</a:t>
                      </a:r>
                      <a:r>
                        <a:rPr lang="en-US" sz="1000" b="0" ker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sz="1000" b="0" ker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億円以下 ・</a:t>
                      </a:r>
                      <a:r>
                        <a:rPr lang="en-US" sz="1000" b="0" ker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3</a:t>
                      </a:r>
                      <a:r>
                        <a:rPr lang="ja-JP" sz="1000" b="0" ker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億円超</a:t>
                      </a:r>
                      <a:endParaRPr lang="ja-JP" sz="1000" b="0" kern="10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6454" marR="6645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03377"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ja-JP" sz="1000" b="0" kern="10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業種</a:t>
                      </a:r>
                    </a:p>
                  </a:txBody>
                  <a:tcPr marL="66454" marR="6645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b="0" ker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卸売業 ・ 小売業（飲食店含む） ・ サービス業 ・ 製造業 ・ 建設業 ・ 運輸業 ・ その他</a:t>
                      </a:r>
                      <a:endParaRPr lang="ja-JP" sz="1000" b="0" kern="10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6454" marR="6645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78179"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ja-JP" sz="1000" b="0" kern="10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メール</a:t>
                      </a:r>
                    </a:p>
                  </a:txBody>
                  <a:tcPr marL="66454" marR="6645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800" b="0" kern="10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（メールにて</a:t>
                      </a:r>
                      <a:r>
                        <a:rPr lang="ja-JP" sz="800" b="0" u="sng" kern="10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「参加証」</a:t>
                      </a:r>
                      <a:r>
                        <a:rPr lang="ja-JP" sz="800" b="0" kern="10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をお送りいたしますので、お間違えのないようにご記入ください。）</a:t>
                      </a:r>
                      <a:endParaRPr lang="ja-JP" sz="1000" b="0" kern="10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kern="10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000" b="0" kern="10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6454" marR="6645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95818"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ja-JP" sz="1000" b="0" kern="10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交流会</a:t>
                      </a:r>
                    </a:p>
                  </a:txBody>
                  <a:tcPr marL="66454" marR="6645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400050" algn="l">
                        <a:spcAft>
                          <a:spcPts val="0"/>
                        </a:spcAft>
                      </a:pPr>
                      <a:r>
                        <a:rPr lang="ja-JP" sz="8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□．参加します（参加費：</a:t>
                      </a: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1,000</a:t>
                      </a:r>
                      <a:r>
                        <a:rPr lang="ja-JP" sz="8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円／人）　　　　□．参加しません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6454" marR="6645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13879" y="9167356"/>
            <a:ext cx="6837551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ja-JP" sz="900" spc="-7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【注意事項】</a:t>
            </a:r>
          </a:p>
          <a:p>
            <a:pPr>
              <a:lnSpc>
                <a:spcPts val="1000"/>
              </a:lnSpc>
            </a:pPr>
            <a:r>
              <a:rPr lang="ja-JP" altLang="ja-JP" sz="900" spc="-7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提供いただいた情報は、主催・共催団体で共有し、各種連絡・情報提供のために利用するのをはじめ、講師と発表者には参加者名簿として配布いたします。また、大阪商工会議所（大商）が産学官技術相談窓口で連携する大学や公設試験研究機関、行政機関の各種情報（大商後援事業含む）について、大商からのご案内（</a:t>
            </a:r>
            <a:r>
              <a:rPr lang="en-US" altLang="ja-JP" sz="900" spc="-7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</a:t>
            </a:r>
            <a:r>
              <a:rPr lang="ja-JP" altLang="ja-JP" sz="900" spc="-7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メールによる事業案内を含む）をする</a:t>
            </a:r>
            <a:r>
              <a:rPr lang="ja-JP" altLang="ja-JP" sz="900" spc="-7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場合</a:t>
            </a:r>
            <a:r>
              <a:rPr lang="ja-JP" altLang="en-US" sz="900" spc="-7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ja-JP" sz="900" spc="-7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も利用</a:t>
            </a:r>
            <a:r>
              <a:rPr lang="ja-JP" altLang="en-US" sz="900" spc="-7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</a:t>
            </a:r>
            <a:r>
              <a:rPr lang="ja-JP" altLang="ja-JP" sz="900" spc="-7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せて</a:t>
            </a:r>
            <a:r>
              <a:rPr lang="ja-JP" altLang="ja-JP" sz="900" spc="-7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いただきます</a:t>
            </a:r>
            <a:r>
              <a:rPr lang="ja-JP" altLang="ja-JP" sz="900" spc="-70" dirty="0"/>
              <a:t>。</a:t>
            </a:r>
            <a:endParaRPr kumimoji="1" lang="ja-JP" altLang="en-US" sz="900" spc="-70" dirty="0"/>
          </a:p>
        </p:txBody>
      </p:sp>
    </p:spTree>
    <p:extLst>
      <p:ext uri="{BB962C8B-B14F-4D97-AF65-F5344CB8AC3E}">
        <p14:creationId xmlns:p14="http://schemas.microsoft.com/office/powerpoint/2010/main" val="261054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430</Words>
  <Application>Microsoft Office PowerPoint</Application>
  <PresentationFormat>A4 210 x 297 mm</PresentationFormat>
  <Paragraphs>120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HG丸ｺﾞｼｯｸM-PRO</vt:lpstr>
      <vt:lpstr>Meiryo UI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川村　美希子</dc:creator>
  <cp:lastModifiedBy>牧　遼明</cp:lastModifiedBy>
  <cp:revision>50</cp:revision>
  <cp:lastPrinted>2018-06-20T08:56:36Z</cp:lastPrinted>
  <dcterms:created xsi:type="dcterms:W3CDTF">2018-06-14T07:56:40Z</dcterms:created>
  <dcterms:modified xsi:type="dcterms:W3CDTF">2018-06-29T07:32:56Z</dcterms:modified>
</cp:coreProperties>
</file>